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68" r:id="rId2"/>
    <p:sldId id="256" r:id="rId3"/>
    <p:sldId id="267" r:id="rId4"/>
    <p:sldId id="261" r:id="rId5"/>
    <p:sldId id="257" r:id="rId6"/>
    <p:sldId id="259" r:id="rId7"/>
    <p:sldId id="260" r:id="rId8"/>
    <p:sldId id="258" r:id="rId9"/>
    <p:sldId id="263" r:id="rId10"/>
    <p:sldId id="266" r:id="rId11"/>
    <p:sldId id="265" r:id="rId12"/>
  </p:sldIdLst>
  <p:sldSz cx="14630400" cy="8229600"/>
  <p:notesSz cx="8229600" cy="146304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Roboto" panose="02000000000000000000" pitchFamily="2" charset="0"/>
      <p:regular r:id="rId18"/>
      <p:bold r:id="rId19"/>
    </p:embeddedFont>
    <p:embeddedFont>
      <p:font typeface="Roboto Mono Medium" pitchFamily="49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7" d="100"/>
          <a:sy n="67" d="100"/>
        </p:scale>
        <p:origin x="62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notesMaster" Target="notesMasters/notesMaster1.xml" /><Relationship Id="rId18" Type="http://schemas.openxmlformats.org/officeDocument/2006/relationships/font" Target="fonts/font5.fntdata" /><Relationship Id="rId3" Type="http://schemas.openxmlformats.org/officeDocument/2006/relationships/slide" Target="slides/slide2.xml" /><Relationship Id="rId21" Type="http://schemas.openxmlformats.org/officeDocument/2006/relationships/presProps" Target="presProps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font" Target="fonts/font4.fntdata" /><Relationship Id="rId2" Type="http://schemas.openxmlformats.org/officeDocument/2006/relationships/slide" Target="slides/slide1.xml" /><Relationship Id="rId16" Type="http://schemas.openxmlformats.org/officeDocument/2006/relationships/font" Target="fonts/font3.fntdata" /><Relationship Id="rId20" Type="http://schemas.openxmlformats.org/officeDocument/2006/relationships/font" Target="fonts/font7.fntdata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tableStyles" Target="tableStyles.xml" /><Relationship Id="rId5" Type="http://schemas.openxmlformats.org/officeDocument/2006/relationships/slide" Target="slides/slide4.xml" /><Relationship Id="rId15" Type="http://schemas.openxmlformats.org/officeDocument/2006/relationships/font" Target="fonts/font2.fntdata" /><Relationship Id="rId23" Type="http://schemas.openxmlformats.org/officeDocument/2006/relationships/theme" Target="theme/theme1.xml" /><Relationship Id="rId10" Type="http://schemas.openxmlformats.org/officeDocument/2006/relationships/slide" Target="slides/slide9.xml" /><Relationship Id="rId19" Type="http://schemas.openxmlformats.org/officeDocument/2006/relationships/font" Target="fonts/font6.fntdata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1.fntdata" /><Relationship Id="rId22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9999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1132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27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225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0882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8772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8799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9905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9016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7982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4475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2.xml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 /><Relationship Id="rId2" Type="http://schemas.openxmlformats.org/officeDocument/2006/relationships/notesSlide" Target="../notesSlides/notesSlide11.xml" /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 /><Relationship Id="rId2" Type="http://schemas.openxmlformats.org/officeDocument/2006/relationships/slideLayout" Target="../slideLayouts/slideLayout2.xml" /><Relationship Id="rId1" Type="http://schemas.openxmlformats.org/officeDocument/2006/relationships/themeOverride" Target="../theme/themeOverride1.xml" /><Relationship Id="rId4" Type="http://schemas.openxmlformats.org/officeDocument/2006/relationships/image" Target="../media/image3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2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2.png" /><Relationship Id="rId5" Type="http://schemas.openxmlformats.org/officeDocument/2006/relationships/image" Target="../media/image9.png" /><Relationship Id="rId4" Type="http://schemas.openxmlformats.org/officeDocument/2006/relationships/image" Target="../media/image8.pn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53058"/>
            <a:ext cx="13042821" cy="2835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Financial Management</a:t>
            </a:r>
            <a:endParaRPr lang="en-US" sz="8900" dirty="0"/>
          </a:p>
        </p:txBody>
      </p:sp>
      <p:sp>
        <p:nvSpPr>
          <p:cNvPr id="3" name="Text 1"/>
          <p:cNvSpPr/>
          <p:nvPr/>
        </p:nvSpPr>
        <p:spPr>
          <a:xfrm>
            <a:off x="793790" y="3828574"/>
            <a:ext cx="734806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Team Members &amp; Roll Numbers</a:t>
            </a:r>
            <a:endParaRPr lang="en-US" sz="3550" dirty="0"/>
          </a:p>
        </p:txBody>
      </p:sp>
      <p:sp>
        <p:nvSpPr>
          <p:cNvPr id="4" name="Shape 2"/>
          <p:cNvSpPr/>
          <p:nvPr/>
        </p:nvSpPr>
        <p:spPr>
          <a:xfrm>
            <a:off x="793790" y="4735711"/>
            <a:ext cx="4196358" cy="1306949"/>
          </a:xfrm>
          <a:prstGeom prst="roundRect">
            <a:avLst>
              <a:gd name="adj" fmla="val 2603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5" name="Text 3"/>
          <p:cNvSpPr/>
          <p:nvPr/>
        </p:nvSpPr>
        <p:spPr>
          <a:xfrm>
            <a:off x="1020604" y="49625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</a:rPr>
              <a:t>Janamjay Gupta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0604" y="5452943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Roll No. 25BAI11262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4735711"/>
            <a:ext cx="4196358" cy="1306949"/>
          </a:xfrm>
          <a:prstGeom prst="roundRect">
            <a:avLst>
              <a:gd name="adj" fmla="val 2603"/>
            </a:avLst>
          </a:prstGeom>
          <a:solidFill>
            <a:srgbClr val="404040"/>
          </a:solidFill>
          <a:ln/>
        </p:spPr>
      </p:sp>
      <p:sp>
        <p:nvSpPr>
          <p:cNvPr id="8" name="Text 6"/>
          <p:cNvSpPr/>
          <p:nvPr/>
        </p:nvSpPr>
        <p:spPr>
          <a:xfrm>
            <a:off x="5443776" y="49625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err="1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</a:rPr>
              <a:t>Sayan</a:t>
            </a: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</a:rPr>
              <a:t> Manna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43776" y="5452943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Roll No. 25BAI10467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4735711"/>
            <a:ext cx="4196358" cy="1306949"/>
          </a:xfrm>
          <a:prstGeom prst="roundRect">
            <a:avLst>
              <a:gd name="adj" fmla="val 2603"/>
            </a:avLst>
          </a:prstGeom>
          <a:solidFill>
            <a:srgbClr val="404040"/>
          </a:solidFill>
          <a:ln/>
        </p:spPr>
      </p:sp>
      <p:sp>
        <p:nvSpPr>
          <p:cNvPr id="11" name="Text 9"/>
          <p:cNvSpPr/>
          <p:nvPr/>
        </p:nvSpPr>
        <p:spPr>
          <a:xfrm>
            <a:off x="9866948" y="49625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</a:rPr>
              <a:t>Ganesh 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66948" y="5452943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Roll No. 25MEI10020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6269474"/>
            <a:ext cx="6407944" cy="1306949"/>
          </a:xfrm>
          <a:prstGeom prst="roundRect">
            <a:avLst>
              <a:gd name="adj" fmla="val 2603"/>
            </a:avLst>
          </a:prstGeom>
          <a:solidFill>
            <a:srgbClr val="404040"/>
          </a:solidFill>
          <a:ln/>
        </p:spPr>
      </p:sp>
      <p:sp>
        <p:nvSpPr>
          <p:cNvPr id="14" name="Text 12"/>
          <p:cNvSpPr/>
          <p:nvPr/>
        </p:nvSpPr>
        <p:spPr>
          <a:xfrm>
            <a:off x="1020604" y="64962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err="1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</a:rPr>
              <a:t>Vidit</a:t>
            </a: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</a:rPr>
              <a:t> Agarwal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20604" y="6986707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Roll No. 25BCY10049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6269474"/>
            <a:ext cx="6407944" cy="1306949"/>
          </a:xfrm>
          <a:prstGeom prst="roundRect">
            <a:avLst>
              <a:gd name="adj" fmla="val 2603"/>
            </a:avLst>
          </a:prstGeom>
          <a:solidFill>
            <a:srgbClr val="404040"/>
          </a:solidFill>
          <a:ln/>
        </p:spPr>
      </p:sp>
      <p:sp>
        <p:nvSpPr>
          <p:cNvPr id="17" name="Text 15"/>
          <p:cNvSpPr/>
          <p:nvPr/>
        </p:nvSpPr>
        <p:spPr>
          <a:xfrm>
            <a:off x="7655362" y="64962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err="1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</a:rPr>
              <a:t>Rochan</a:t>
            </a: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</a:rPr>
              <a:t> R K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655362" y="6986707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Roll No. 25BCE11177</a:t>
            </a:r>
            <a:endParaRPr lang="en-US" sz="175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4EF31CC-82FC-42EC-905D-56E13B772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90170" y="7030639"/>
            <a:ext cx="1718310" cy="114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0201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6475"/>
            <a:ext cx="74853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Challenges We Overcame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88883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488883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DCFF50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746177"/>
            <a:ext cx="40812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Database Synchronization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236595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Issue: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Data wasn't saving properly when the app closed.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Solution: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Implemented proper SQLite connection management and auto-commit functions.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488883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435215" y="2527222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DCFF50"/>
          </a:solidFill>
          <a:ln/>
        </p:spPr>
      </p:sp>
      <p:sp>
        <p:nvSpPr>
          <p:cNvPr id="9" name="Text 7"/>
          <p:cNvSpPr/>
          <p:nvPr/>
        </p:nvSpPr>
        <p:spPr>
          <a:xfrm>
            <a:off x="7777282" y="27461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Category Logic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77282" y="3236595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Issue: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Some expenses didn't fit standard categories.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Solution: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Added custom category feature allowing users to create personalized categories.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809411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63310" y="4809411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DCFF50"/>
          </a:solidFill>
          <a:ln/>
        </p:spPr>
      </p:sp>
      <p:sp>
        <p:nvSpPr>
          <p:cNvPr id="13" name="Text 11"/>
          <p:cNvSpPr/>
          <p:nvPr/>
        </p:nvSpPr>
        <p:spPr>
          <a:xfrm>
            <a:off x="1142524" y="5066705"/>
            <a:ext cx="28908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Team Coordination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42524" y="5557123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Issue: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Different team members working on separate modules independently.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Solution: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Established weekly sync-ups and shared code documentation.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809411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8067" y="4809411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DCFF50"/>
          </a:solidFill>
          <a:ln/>
        </p:spPr>
      </p:sp>
      <p:sp>
        <p:nvSpPr>
          <p:cNvPr id="17" name="Text 15"/>
          <p:cNvSpPr/>
          <p:nvPr/>
        </p:nvSpPr>
        <p:spPr>
          <a:xfrm>
            <a:off x="7777282" y="50667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Error Handling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77282" y="5557123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Issue: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Invalid inputs crashed the app.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Solution: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Added validation checks and user-friendly error messages.</a:t>
            </a:r>
            <a:endParaRPr lang="en-US" sz="175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1E2E51D-9A53-4429-AF12-27FC9E792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90170" y="7030639"/>
            <a:ext cx="1718310" cy="114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674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 Financial Expense Management Application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practical solution to track, organize, and understand personal spending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382955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411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The Problem We're Solving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6256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The Challenge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206835"/>
            <a:ext cx="350150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Most people struggle to track where their money goes each month. Without visibility into spending patterns, budgeting becomes guesswork and overspending happens easily.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4856321" y="36256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Our Solution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4856321" y="4206835"/>
            <a:ext cx="350150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simple app that records every expense, organizes it by category, and shows you exactly how much you're spending on food, entertainment, transportation, and more—all in one place.</a:t>
            </a:r>
            <a:endParaRPr lang="en-US" sz="175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6475"/>
            <a:ext cx="74853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Challenges We Overcame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88883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488883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DCFF50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746177"/>
            <a:ext cx="40812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Database Synchronization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236595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Issue: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Data wasn't saving properly when the app closed.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Solution: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Implemented proper SQLite connection management and auto-commit functions.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488883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8067" y="2488883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DCFF50"/>
          </a:solidFill>
          <a:ln/>
        </p:spPr>
      </p:sp>
      <p:sp>
        <p:nvSpPr>
          <p:cNvPr id="9" name="Text 7"/>
          <p:cNvSpPr/>
          <p:nvPr/>
        </p:nvSpPr>
        <p:spPr>
          <a:xfrm>
            <a:off x="7777282" y="27461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Category Logic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77282" y="3236595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Issue: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Some expenses didn't fit standard categories.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Solution: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Added custom category feature allowing users to create personalized categories.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809411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63310" y="4809411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DCFF50"/>
          </a:solidFill>
          <a:ln/>
        </p:spPr>
      </p:sp>
      <p:sp>
        <p:nvSpPr>
          <p:cNvPr id="13" name="Text 11"/>
          <p:cNvSpPr/>
          <p:nvPr/>
        </p:nvSpPr>
        <p:spPr>
          <a:xfrm>
            <a:off x="1142524" y="5066705"/>
            <a:ext cx="28908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Team Coordination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42524" y="5557123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Issue: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Different team members working on separate modules independently.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Solution: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Established weekly sync-ups and shared code documentation.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809411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212121"/>
          </a:solidFill>
          <a:ln w="30480">
            <a:solidFill>
              <a:srgbClr val="595959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8067" y="4809411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DCFF50"/>
          </a:solidFill>
          <a:ln/>
        </p:spPr>
      </p:sp>
      <p:sp>
        <p:nvSpPr>
          <p:cNvPr id="17" name="Text 15"/>
          <p:cNvSpPr/>
          <p:nvPr/>
        </p:nvSpPr>
        <p:spPr>
          <a:xfrm>
            <a:off x="7777282" y="50667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Error Handling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77282" y="5557123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Issue: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Invalid inputs crashed the app.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Solution: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Added validation checks and user-friendly error messages.</a:t>
            </a:r>
            <a:endParaRPr lang="en-US" sz="175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29976DC-5072-4A05-9297-1451DD1F5B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90170" y="7030639"/>
            <a:ext cx="1718310" cy="114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871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2170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Technologies &amp; Architecture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06234"/>
            <a:ext cx="28908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Programming Stack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78737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Language: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Python with Object-Oriented Design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59247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Database: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SQLite for local data storage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39757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Interface: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GUI with Tkinter (Desktop App)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342721" y="3206234"/>
            <a:ext cx="32309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System Architecture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42721" y="378737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Input Module: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Form-based expense entry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42721" y="459247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Storage Module: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SQLite database management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42721" y="539757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Report Module: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Data analysis and visualization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42721" y="620268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UI Module: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User-friendly dashboard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8C4D953-D86A-4C95-B545-06EDE4B07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90170" y="7030639"/>
            <a:ext cx="1718310" cy="114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27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300055"/>
            <a:ext cx="74853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System Design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48996"/>
            <a:ext cx="755642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Process Flow:</a:t>
            </a: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User enters expense → App validates data → Assigns category → Stores in database → Updates summary display → User views analytics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385093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0436" y="495300"/>
            <a:ext cx="6485334" cy="562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Real-World Usage Example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630436" y="1508522"/>
            <a:ext cx="4053364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Scenario: Sarah's March Budget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630436" y="1970008"/>
            <a:ext cx="6465094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She spent: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630436" y="2420183"/>
            <a:ext cx="6465094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Food &amp; Groceries: ₹4500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630436" y="2771299"/>
            <a:ext cx="6465094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Transport: ₹1200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30436" y="3122414"/>
            <a:ext cx="6465094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Entertainment: ₹850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630436" y="3473529"/>
            <a:ext cx="6465094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Utilities: ₹2000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630436" y="3923705"/>
            <a:ext cx="6465094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Total:</a:t>
            </a: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8550 this month</a:t>
            </a:r>
            <a:endParaRPr lang="en-US" sz="140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490" y="971551"/>
            <a:ext cx="7007900" cy="7109460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630436" y="8401407"/>
            <a:ext cx="13369528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With our app, Sarah can see exactly where her money went and plan better for next month. She realizes entertainment spending is high and decides to cut back.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486706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26977"/>
            <a:ext cx="105475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Current Progress &amp; Working Demo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89384"/>
            <a:ext cx="4158615" cy="25702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4864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Dashboard View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7681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Live display of all recorded expenses with category tags and amounts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2689384"/>
            <a:ext cx="4158615" cy="257020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54864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Add Expense Form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597681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Working form to input new expenses with category selection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2689384"/>
            <a:ext cx="4158615" cy="257020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54864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Summary Reports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597681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Category-wise spending breakdown with monthly totals</a:t>
            </a:r>
            <a:endParaRPr lang="en-US" sz="17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45B48FF-6936-4B8A-AF8D-1268605F92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90170" y="7030639"/>
            <a:ext cx="1718310" cy="114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106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4848" y="620792"/>
            <a:ext cx="7631430" cy="611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Next Steps &amp; Future Vision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84848" y="1525786"/>
            <a:ext cx="195620" cy="1174075"/>
          </a:xfrm>
          <a:prstGeom prst="roundRect">
            <a:avLst>
              <a:gd name="adj" fmla="val 15006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1076087" y="1721406"/>
            <a:ext cx="3375422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Complete Reports Module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076087" y="2144554"/>
            <a:ext cx="7383066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Finish building visual charts and analytics dashboard for better expense insights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978337" y="2895481"/>
            <a:ext cx="195620" cy="1440656"/>
          </a:xfrm>
          <a:prstGeom prst="roundRect">
            <a:avLst>
              <a:gd name="adj" fmla="val 15006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1369576" y="3091101"/>
            <a:ext cx="2641640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Mobile Integration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369576" y="3514249"/>
            <a:ext cx="7089577" cy="626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Expand to mobile platform so users can log expenses on-the-go with a smartphone app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1271826" y="4531757"/>
            <a:ext cx="195620" cy="1440656"/>
          </a:xfrm>
          <a:prstGeom prst="roundRect">
            <a:avLst>
              <a:gd name="adj" fmla="val 15006"/>
            </a:avLst>
          </a:prstGeom>
          <a:solidFill>
            <a:srgbClr val="404040"/>
          </a:solidFill>
          <a:ln/>
        </p:spPr>
      </p:sp>
      <p:sp>
        <p:nvSpPr>
          <p:cNvPr id="11" name="Text 8"/>
          <p:cNvSpPr/>
          <p:nvPr/>
        </p:nvSpPr>
        <p:spPr>
          <a:xfrm>
            <a:off x="1663065" y="4727377"/>
            <a:ext cx="2446139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Cloud Sync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1663065" y="5150525"/>
            <a:ext cx="6796087" cy="626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Enable backup and sync across multiple devices for seamless expense tracking anywhere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1565434" y="6168033"/>
            <a:ext cx="195620" cy="1440656"/>
          </a:xfrm>
          <a:prstGeom prst="roundRect">
            <a:avLst>
              <a:gd name="adj" fmla="val 15006"/>
            </a:avLst>
          </a:prstGeom>
          <a:solidFill>
            <a:srgbClr val="404040"/>
          </a:solidFill>
          <a:ln/>
        </p:spPr>
      </p:sp>
      <p:sp>
        <p:nvSpPr>
          <p:cNvPr id="14" name="Text 11"/>
          <p:cNvSpPr/>
          <p:nvPr/>
        </p:nvSpPr>
        <p:spPr>
          <a:xfrm>
            <a:off x="1956673" y="6363653"/>
            <a:ext cx="3081933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Smart Recommendations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1956673" y="6786801"/>
            <a:ext cx="6502479" cy="626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Add AI-powered suggestions to help users optimize spending and reach their budget goals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187257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11298"/>
            <a:ext cx="68048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Why This App Matters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60238"/>
            <a:ext cx="3664744" cy="2024182"/>
          </a:xfrm>
          <a:prstGeom prst="roundRect">
            <a:avLst>
              <a:gd name="adj" fmla="val 1681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087053"/>
            <a:ext cx="3211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Real-Time Awareness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931801"/>
            <a:ext cx="3211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Know exactly where each dollar goes instantly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2860238"/>
            <a:ext cx="3664863" cy="2024182"/>
          </a:xfrm>
          <a:prstGeom prst="roundRect">
            <a:avLst>
              <a:gd name="adj" fmla="val 1681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4912162" y="30870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Smart Planning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162" y="3577471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Identify spending patterns and set realistic budgets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11234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404040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338048"/>
            <a:ext cx="28908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Financial Control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82846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Make informed decisions and reduce unnecessary spending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16133020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</TotalTime>
  <Words>603</Words>
  <Application>Microsoft Office PowerPoint</Application>
  <PresentationFormat>Custom</PresentationFormat>
  <Paragraphs>92</Paragraphs>
  <Slides>11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Asus</dc:creator>
  <cp:lastModifiedBy>Janamjay Gupta</cp:lastModifiedBy>
  <cp:revision>9</cp:revision>
  <dcterms:created xsi:type="dcterms:W3CDTF">2025-10-30T17:45:50Z</dcterms:created>
  <dcterms:modified xsi:type="dcterms:W3CDTF">2025-11-02T05:39:37Z</dcterms:modified>
</cp:coreProperties>
</file>